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1146" r:id="rId2"/>
    <p:sldId id="861" r:id="rId3"/>
    <p:sldId id="889" r:id="rId4"/>
    <p:sldId id="891" r:id="rId5"/>
    <p:sldId id="890" r:id="rId6"/>
    <p:sldId id="892" r:id="rId7"/>
    <p:sldId id="893" r:id="rId8"/>
    <p:sldId id="894" r:id="rId9"/>
    <p:sldId id="895" r:id="rId10"/>
    <p:sldId id="896" r:id="rId11"/>
    <p:sldId id="897" r:id="rId12"/>
    <p:sldId id="898" r:id="rId13"/>
    <p:sldId id="899" r:id="rId14"/>
    <p:sldId id="900" r:id="rId15"/>
    <p:sldId id="901" r:id="rId16"/>
    <p:sldId id="902" r:id="rId17"/>
    <p:sldId id="903" r:id="rId18"/>
    <p:sldId id="904" r:id="rId19"/>
    <p:sldId id="905" r:id="rId20"/>
    <p:sldId id="906" r:id="rId21"/>
    <p:sldId id="907" r:id="rId22"/>
    <p:sldId id="908" r:id="rId23"/>
    <p:sldId id="909" r:id="rId24"/>
    <p:sldId id="1145" r:id="rId25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576" autoAdjust="0"/>
  </p:normalViewPr>
  <p:slideViewPr>
    <p:cSldViewPr>
      <p:cViewPr varScale="1">
        <p:scale>
          <a:sx n="114" d="100"/>
          <a:sy n="114" d="100"/>
        </p:scale>
        <p:origin x="12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FB82A8C-E61D-47E7-8A12-6C8788AB0D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DBB7494-D0A3-4C7E-B1AF-CA20685698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94619214-CD1C-4FB1-BF80-F5648AFCD46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C51DDA9B-76F3-478B-9510-A9DA8EC1EED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5512330D-A023-4651-96F3-2AFAD30A942A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145FFE78-47CE-4486-B37E-B2C81D6904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080E5BC7-F501-4BE0-BFA0-4960B9C139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>
            <a:extLst>
              <a:ext uri="{FF2B5EF4-FFF2-40B4-BE49-F238E27FC236}">
                <a16:creationId xmlns:a16="http://schemas.microsoft.com/office/drawing/2014/main" id="{11D971B1-D22D-4A34-B584-394A1B40053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1029">
            <a:extLst>
              <a:ext uri="{FF2B5EF4-FFF2-40B4-BE49-F238E27FC236}">
                <a16:creationId xmlns:a16="http://schemas.microsoft.com/office/drawing/2014/main" id="{C6B17323-60AF-43EE-AC59-BFD681B601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Образец текста</a:t>
            </a:r>
          </a:p>
          <a:p>
            <a:pPr lvl="1"/>
            <a:r>
              <a:rPr lang="en-US" noProof="0"/>
              <a:t>Второй уровень</a:t>
            </a:r>
          </a:p>
          <a:p>
            <a:pPr lvl="2"/>
            <a:r>
              <a:rPr lang="en-US" noProof="0"/>
              <a:t>Третий уровень</a:t>
            </a:r>
          </a:p>
          <a:p>
            <a:pPr lvl="3"/>
            <a:r>
              <a:rPr lang="en-US" noProof="0"/>
              <a:t>Четвертый уровень</a:t>
            </a:r>
          </a:p>
          <a:p>
            <a:pPr lvl="4"/>
            <a:r>
              <a:rPr lang="en-US" noProof="0"/>
              <a:t>Пятый уровень</a:t>
            </a:r>
          </a:p>
        </p:txBody>
      </p:sp>
      <p:sp>
        <p:nvSpPr>
          <p:cNvPr id="53254" name="Rectangle 1030">
            <a:extLst>
              <a:ext uri="{FF2B5EF4-FFF2-40B4-BE49-F238E27FC236}">
                <a16:creationId xmlns:a16="http://schemas.microsoft.com/office/drawing/2014/main" id="{D46DBF23-9F01-4417-9F08-2C7B83BE73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1031">
            <a:extLst>
              <a:ext uri="{FF2B5EF4-FFF2-40B4-BE49-F238E27FC236}">
                <a16:creationId xmlns:a16="http://schemas.microsoft.com/office/drawing/2014/main" id="{089D599E-348D-44A3-ADE3-1D9F4C018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E85A1317-EAEF-4AAE-B499-46DB2EB46738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0999C144-3194-4BC8-B150-BEBBC5BE2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F0EE9A0-BD5F-4F6D-9998-B85E028CF1BC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2022" name="Rectangle 6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7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3622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549275"/>
            <a:ext cx="2016125" cy="6192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549275"/>
            <a:ext cx="5897562" cy="6192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47681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52134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8367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9147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5025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6840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2061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95320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99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5916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4961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78760B1C-4ECF-420E-A417-90258F62A45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1029" name="Picture 1027" descr="Picture1">
              <a:extLst>
                <a:ext uri="{FF2B5EF4-FFF2-40B4-BE49-F238E27FC236}">
                  <a16:creationId xmlns:a16="http://schemas.microsoft.com/office/drawing/2014/main" id="{F0E01BC6-CA24-49E1-AF97-F9C3C0573CD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0" name="Group 1028">
              <a:extLst>
                <a:ext uri="{FF2B5EF4-FFF2-40B4-BE49-F238E27FC236}">
                  <a16:creationId xmlns:a16="http://schemas.microsoft.com/office/drawing/2014/main" id="{E070306C-EFFD-484C-A9A1-CF6928F71BB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340997" name="Rectangle 1029">
                <a:extLst>
                  <a:ext uri="{FF2B5EF4-FFF2-40B4-BE49-F238E27FC236}">
                    <a16:creationId xmlns:a16="http://schemas.microsoft.com/office/drawing/2014/main" id="{463AABCF-CC06-46A6-AC54-19C431D41D8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2" name="Group 1030">
                <a:extLst>
                  <a:ext uri="{FF2B5EF4-FFF2-40B4-BE49-F238E27FC236}">
                    <a16:creationId xmlns:a16="http://schemas.microsoft.com/office/drawing/2014/main" id="{D77DBAD5-4E13-4D28-A454-3CBD96253D8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340999" name="Line 1031">
                  <a:extLst>
                    <a:ext uri="{FF2B5EF4-FFF2-40B4-BE49-F238E27FC236}">
                      <a16:creationId xmlns:a16="http://schemas.microsoft.com/office/drawing/2014/main" id="{AE9A9366-78CF-4A1E-B6A0-801E4ED9081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0" name="Line 1032">
                  <a:extLst>
                    <a:ext uri="{FF2B5EF4-FFF2-40B4-BE49-F238E27FC236}">
                      <a16:creationId xmlns:a16="http://schemas.microsoft.com/office/drawing/2014/main" id="{09B81279-555D-40CE-88F9-FBE70E231145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1" name="Line 1033">
                  <a:extLst>
                    <a:ext uri="{FF2B5EF4-FFF2-40B4-BE49-F238E27FC236}">
                      <a16:creationId xmlns:a16="http://schemas.microsoft.com/office/drawing/2014/main" id="{9EB37E50-DE61-45BD-B3D1-7007CDB192C3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2" name="Line 1034">
                  <a:extLst>
                    <a:ext uri="{FF2B5EF4-FFF2-40B4-BE49-F238E27FC236}">
                      <a16:creationId xmlns:a16="http://schemas.microsoft.com/office/drawing/2014/main" id="{071BC4A0-45A4-485A-93EA-05364816E766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3" name="Line 1035">
                  <a:extLst>
                    <a:ext uri="{FF2B5EF4-FFF2-40B4-BE49-F238E27FC236}">
                      <a16:creationId xmlns:a16="http://schemas.microsoft.com/office/drawing/2014/main" id="{29202FE5-B21E-4AEC-BE45-8EAC90C9E52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027" name="Rectangle 1036">
            <a:extLst>
              <a:ext uri="{FF2B5EF4-FFF2-40B4-BE49-F238E27FC236}">
                <a16:creationId xmlns:a16="http://schemas.microsoft.com/office/drawing/2014/main" id="{5B3A0AFA-BC42-42C7-A806-941D2ED78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14859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1"/>
            <a:r>
              <a:rPr lang="en-US" altLang="ru-RU"/>
              <a:t>Linim veniam, quis nostrud exerci nostrud exerci tation ullamcorper</a:t>
            </a:r>
          </a:p>
          <a:p>
            <a:pPr lvl="2"/>
            <a:r>
              <a:rPr lang="en-US" altLang="ru-RU"/>
              <a:t>Linim veniam, quis nostrud exerci tatioexerc 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  <a:p>
            <a:pPr lvl="3"/>
            <a:endParaRPr lang="en-US" altLang="ru-RU"/>
          </a:p>
        </p:txBody>
      </p:sp>
      <p:sp>
        <p:nvSpPr>
          <p:cNvPr id="1028" name="Rectangle 1037">
            <a:extLst>
              <a:ext uri="{FF2B5EF4-FFF2-40B4-BE49-F238E27FC236}">
                <a16:creationId xmlns:a16="http://schemas.microsoft.com/office/drawing/2014/main" id="{87EC793D-6F04-4808-890F-F04E66B5A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7B1EBFF0-04C9-496F-8A78-E5EA65B60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7313" y="428625"/>
            <a:ext cx="7786687" cy="4286250"/>
          </a:xfrm>
        </p:spPr>
        <p:txBody>
          <a:bodyPr/>
          <a:lstStyle/>
          <a:p>
            <a:pPr eaLnBrk="1" hangingPunct="1">
              <a:defRPr/>
            </a:pP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Лекция 7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 Диаграмма компонентов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языка UML</a:t>
            </a: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B302C508-E0F6-46FC-8C7E-466637FD3E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4438" y="5072063"/>
            <a:ext cx="7772400" cy="16430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28EAE8B-C591-4F7A-BDF6-BC12F3F49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2071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 sz="3200"/>
              <a:t>Пример диаграммы компонентов с собирающими соединителями для одинаковых интерфейсов </a:t>
            </a:r>
          </a:p>
        </p:txBody>
      </p:sp>
      <p:pic>
        <p:nvPicPr>
          <p:cNvPr id="12291" name="Picture 4" descr="Рис_11_7">
            <a:extLst>
              <a:ext uri="{FF2B5EF4-FFF2-40B4-BE49-F238E27FC236}">
                <a16:creationId xmlns:a16="http://schemas.microsoft.com/office/drawing/2014/main" id="{609E5AE9-E6D7-476C-9CE2-154D6B588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012950"/>
            <a:ext cx="78486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9299632-F977-4263-934A-428F6B6B5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Делегирующий соединитель</a:t>
            </a:r>
            <a:br>
              <a:rPr lang="ru-RU" altLang="ru-RU"/>
            </a:br>
            <a:r>
              <a:rPr lang="ru-RU" altLang="ru-RU" i="1"/>
              <a:t>(delegation </a:t>
            </a:r>
            <a:r>
              <a:rPr lang="en-US" altLang="ru-RU" i="1"/>
              <a:t>connector</a:t>
            </a:r>
            <a:r>
              <a:rPr lang="ru-RU" altLang="ru-RU" i="1"/>
              <a:t>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C07CCF1-4EA5-4F4D-80D6-814FADB25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3527425"/>
          </a:xfrm>
        </p:spPr>
        <p:txBody>
          <a:bodyPr/>
          <a:lstStyle/>
          <a:p>
            <a:pPr eaLnBrk="1" hangingPunct="1"/>
            <a:r>
              <a:rPr lang="ru-RU" altLang="ru-RU" sz="2200"/>
              <a:t>– соединитель, который связывает внешний контракт компонента с реализацией этого поведения внутренними частями этого компонента. </a:t>
            </a:r>
          </a:p>
          <a:p>
            <a:pPr eaLnBrk="1" hangingPunct="1"/>
            <a:r>
              <a:rPr lang="ru-RU" altLang="ru-RU" sz="2200"/>
              <a:t>Делегирующий соединитель выполняет одну из следующих задач:</a:t>
            </a:r>
          </a:p>
          <a:p>
            <a:pPr lvl="1" eaLnBrk="1" hangingPunct="1"/>
            <a:r>
              <a:rPr lang="ru-RU" altLang="ru-RU" sz="2200"/>
              <a:t>Передача сообщений или сигналов, поступающих в порт компонента извне, для обработки в некоторую внутреннюю часть компонента или другой порт.</a:t>
            </a:r>
          </a:p>
          <a:p>
            <a:pPr lvl="1" eaLnBrk="1" hangingPunct="1"/>
            <a:r>
              <a:rPr lang="ru-RU" altLang="ru-RU" sz="2200"/>
              <a:t>Передача сообщений или сигналов, поступающих из некоторой внутренней части компонента, для обработки во внешний порт компонента. </a:t>
            </a:r>
          </a:p>
        </p:txBody>
      </p:sp>
      <p:pic>
        <p:nvPicPr>
          <p:cNvPr id="13316" name="Picture 4" descr="Рис_11_8">
            <a:extLst>
              <a:ext uri="{FF2B5EF4-FFF2-40B4-BE49-F238E27FC236}">
                <a16:creationId xmlns:a16="http://schemas.microsoft.com/office/drawing/2014/main" id="{97FE79BD-F787-45D6-9E2F-23D97411A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4926013"/>
            <a:ext cx="5599113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C09E3F1-FEF8-4465-B040-6800B6DC0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93738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Пример внутренней структуры экземпляра компонента</a:t>
            </a:r>
          </a:p>
        </p:txBody>
      </p:sp>
      <p:pic>
        <p:nvPicPr>
          <p:cNvPr id="14339" name="Picture 4" descr="Рис_11_9">
            <a:extLst>
              <a:ext uri="{FF2B5EF4-FFF2-40B4-BE49-F238E27FC236}">
                <a16:creationId xmlns:a16="http://schemas.microsoft.com/office/drawing/2014/main" id="{76107E2E-3A01-411E-BD68-1A17BB0F4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2149475"/>
            <a:ext cx="7654925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2DC311D-C652-4FAC-8C3D-47C353C7B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отношений зависимости между компонентом </a:t>
            </a:r>
          </a:p>
        </p:txBody>
      </p:sp>
      <p:pic>
        <p:nvPicPr>
          <p:cNvPr id="15363" name="Picture 4" descr="Рис_11_10">
            <a:extLst>
              <a:ext uri="{FF2B5EF4-FFF2-40B4-BE49-F238E27FC236}">
                <a16:creationId xmlns:a16="http://schemas.microsoft.com/office/drawing/2014/main" id="{A9CA6BBC-7249-4885-8787-44B6E2AD0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022475"/>
            <a:ext cx="798036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9992AD6-38B9-44EF-9417-B9F17C719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Отношения зависимости на диаграмме компонентов с интерфейсами </a:t>
            </a:r>
          </a:p>
        </p:txBody>
      </p:sp>
      <p:pic>
        <p:nvPicPr>
          <p:cNvPr id="16387" name="Picture 4" descr="Рис_11_11">
            <a:extLst>
              <a:ext uri="{FF2B5EF4-FFF2-40B4-BE49-F238E27FC236}">
                <a16:creationId xmlns:a16="http://schemas.microsoft.com/office/drawing/2014/main" id="{6A4044F6-536A-465A-8670-F86C19A4E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576513"/>
            <a:ext cx="7596188" cy="311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A76D020-9A88-4B32-B04B-F93492111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Реализация </a:t>
            </a:r>
            <a:r>
              <a:rPr lang="ru-RU" altLang="ru-RU" i="1"/>
              <a:t>(</a:t>
            </a:r>
            <a:r>
              <a:rPr lang="en-US" altLang="ru-RU" i="1"/>
              <a:t>r</a:t>
            </a:r>
            <a:r>
              <a:rPr lang="ru-RU" altLang="ru-RU" i="1"/>
              <a:t>ealization)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04F192B-6C74-4B52-9304-B37B3C80BD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2087563"/>
          </a:xfrm>
        </p:spPr>
        <p:txBody>
          <a:bodyPr/>
          <a:lstStyle/>
          <a:p>
            <a:pPr eaLnBrk="1" hangingPunct="1"/>
            <a:r>
              <a:rPr lang="ru-RU" altLang="ru-RU"/>
              <a:t>– специализация отношения зависимости для связи компонентов с классификаторами, которые реализуют функциональность этого компонента</a:t>
            </a:r>
          </a:p>
          <a:p>
            <a:pPr eaLnBrk="1" hangingPunct="1"/>
            <a:r>
              <a:rPr lang="ru-RU" altLang="ru-RU"/>
              <a:t>Реализация компонента может быть дополнительно помечена стереотипом «implement» </a:t>
            </a:r>
          </a:p>
        </p:txBody>
      </p:sp>
      <p:pic>
        <p:nvPicPr>
          <p:cNvPr id="17412" name="Picture 4" descr="Рис_11_12">
            <a:extLst>
              <a:ext uri="{FF2B5EF4-FFF2-40B4-BE49-F238E27FC236}">
                <a16:creationId xmlns:a16="http://schemas.microsoft.com/office/drawing/2014/main" id="{4865E2E2-874A-4879-ACFC-C63651087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724275"/>
            <a:ext cx="5832475" cy="272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68DBD2B-9EE6-4F46-B2CA-DA3315E44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Изображение графических стереотипов компонентов Г.Буча </a:t>
            </a:r>
          </a:p>
        </p:txBody>
      </p:sp>
      <p:pic>
        <p:nvPicPr>
          <p:cNvPr id="18435" name="Picture 4" descr="Рис_11_13">
            <a:extLst>
              <a:ext uri="{FF2B5EF4-FFF2-40B4-BE49-F238E27FC236}">
                <a16:creationId xmlns:a16="http://schemas.microsoft.com/office/drawing/2014/main" id="{7037D9A1-BFDB-424D-BAE8-B311C6584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673350"/>
            <a:ext cx="7112000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B812A62-9ECF-4AD5-ABDB-D2BA9AEFD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Графические  стереотипы компонентов Дж. Коналлена </a:t>
            </a:r>
          </a:p>
        </p:txBody>
      </p:sp>
      <p:pic>
        <p:nvPicPr>
          <p:cNvPr id="19459" name="Picture 4" descr="Таб_11_2_1">
            <a:extLst>
              <a:ext uri="{FF2B5EF4-FFF2-40B4-BE49-F238E27FC236}">
                <a16:creationId xmlns:a16="http://schemas.microsoft.com/office/drawing/2014/main" id="{0DE03866-943B-4DA8-882F-C94ED8E91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3" y="4949825"/>
            <a:ext cx="27368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5">
            <a:extLst>
              <a:ext uri="{FF2B5EF4-FFF2-40B4-BE49-F238E27FC236}">
                <a16:creationId xmlns:a16="http://schemas.microsoft.com/office/drawing/2014/main" id="{F46C6509-1872-4286-BC96-F6F3332B9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Серверная страница представляет Web-страницу, содержащую выполняемые сервером сценарии.</a:t>
            </a:r>
          </a:p>
          <a:p>
            <a:pPr eaLnBrk="1" hangingPunct="1"/>
            <a:r>
              <a:rPr lang="ru-RU" altLang="ru-RU"/>
              <a:t>Эти сценарии могут взаимодействовать с серверными ресурсами, такими как базы данных, бизнес-логика и внешние системы.</a:t>
            </a:r>
          </a:p>
          <a:p>
            <a:pPr eaLnBrk="1" hangingPunct="1"/>
            <a:r>
              <a:rPr lang="ru-RU" altLang="ru-RU"/>
              <a:t>Операции реализуемых компонент классов являются функциями сценария, а их атрибуты — переменными, видимыми в пределах этой страницы.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8ECEE5C-37B5-4B9C-B400-1A8DC054C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549275"/>
            <a:ext cx="5329238" cy="719138"/>
          </a:xfrm>
        </p:spPr>
        <p:txBody>
          <a:bodyPr/>
          <a:lstStyle/>
          <a:p>
            <a:pPr eaLnBrk="1" hangingPunct="1"/>
            <a:r>
              <a:rPr lang="ru-RU" altLang="ru-RU"/>
              <a:t>Клиентская страница</a:t>
            </a:r>
          </a:p>
        </p:txBody>
      </p:sp>
      <p:pic>
        <p:nvPicPr>
          <p:cNvPr id="20483" name="Picture 4" descr="Таб_11_2_2">
            <a:extLst>
              <a:ext uri="{FF2B5EF4-FFF2-40B4-BE49-F238E27FC236}">
                <a16:creationId xmlns:a16="http://schemas.microsoft.com/office/drawing/2014/main" id="{F1A51746-3FAD-4FE2-9638-4BD4E2831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06388"/>
            <a:ext cx="2376488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6">
            <a:extLst>
              <a:ext uri="{FF2B5EF4-FFF2-40B4-BE49-F238E27FC236}">
                <a16:creationId xmlns:a16="http://schemas.microsoft.com/office/drawing/2014/main" id="{2A2FADE4-CF33-4150-9273-4EF42EE4A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2062163"/>
            <a:ext cx="7848600" cy="4391025"/>
          </a:xfrm>
        </p:spPr>
        <p:txBody>
          <a:bodyPr/>
          <a:lstStyle/>
          <a:p>
            <a:pPr eaLnBrk="1" hangingPunct="1"/>
            <a:r>
              <a:rPr lang="ru-RU" altLang="ru-RU"/>
              <a:t>Представляет Web-страницу в формате </a:t>
            </a:r>
            <a:r>
              <a:rPr lang="en-US" altLang="ru-RU"/>
              <a:t>HTML</a:t>
            </a:r>
            <a:r>
              <a:rPr lang="ru-RU" altLang="ru-RU"/>
              <a:t>, а также данные, элементы интерфейса и даже бизнес-логику.</a:t>
            </a:r>
          </a:p>
          <a:p>
            <a:pPr eaLnBrk="1" hangingPunct="1"/>
            <a:r>
              <a:rPr lang="ru-RU" altLang="ru-RU"/>
              <a:t>Клиентские страницы отображаются клиентскими броузерами и могут содержать сценарии, которые интерпретируются броузером.</a:t>
            </a:r>
          </a:p>
          <a:p>
            <a:pPr eaLnBrk="1" hangingPunct="1"/>
            <a:r>
              <a:rPr lang="ru-RU" altLang="ru-RU"/>
              <a:t>Операции клиентской страницы могут соответствовать функциям, содержащимся в дескрипторах сценария страницы.</a:t>
            </a:r>
          </a:p>
          <a:p>
            <a:pPr eaLnBrk="1" hangingPunct="1"/>
            <a:r>
              <a:rPr lang="ru-RU" altLang="ru-RU"/>
              <a:t> Атрибутам клиентской страницы соответствуют объявленные в дескрипторах сценария переменные, которые доступны любой функции в пре­делах этой страницы.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A9B2611-26FC-432C-9227-FA2984E66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549275"/>
            <a:ext cx="4392613" cy="719138"/>
          </a:xfrm>
        </p:spPr>
        <p:txBody>
          <a:bodyPr/>
          <a:lstStyle/>
          <a:p>
            <a:pPr eaLnBrk="1" hangingPunct="1"/>
            <a:r>
              <a:rPr lang="ru-RU" altLang="ru-RU"/>
              <a:t>Форма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EFB9331-4C6C-41C9-B2CC-730F53CB6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2060575"/>
            <a:ext cx="7848600" cy="4175125"/>
          </a:xfrm>
        </p:spPr>
        <p:txBody>
          <a:bodyPr/>
          <a:lstStyle/>
          <a:p>
            <a:pPr eaLnBrk="1" hangingPunct="1"/>
            <a:r>
              <a:rPr lang="ru-RU" altLang="ru-RU"/>
              <a:t>Является набором полей ввода и представляет собой часть клиентской страницы.</a:t>
            </a:r>
          </a:p>
          <a:p>
            <a:pPr eaLnBrk="1" hangingPunct="1"/>
            <a:r>
              <a:rPr lang="ru-RU" altLang="ru-RU"/>
              <a:t>Форма преобразуется непосредственно в дескрип­тор </a:t>
            </a:r>
            <a:r>
              <a:rPr lang="en-US" altLang="ru-RU"/>
              <a:t>HTML</a:t>
            </a:r>
            <a:r>
              <a:rPr lang="ru-RU" altLang="ru-RU"/>
              <a:t> &lt;</a:t>
            </a:r>
            <a:r>
              <a:rPr lang="en-US" altLang="ru-RU"/>
              <a:t>form</a:t>
            </a:r>
            <a:r>
              <a:rPr lang="ru-RU" altLang="ru-RU"/>
              <a:t>&gt;.</a:t>
            </a:r>
          </a:p>
          <a:p>
            <a:pPr eaLnBrk="1" hangingPunct="1"/>
            <a:r>
              <a:rPr lang="ru-RU" altLang="ru-RU"/>
              <a:t>Атрибуты формы могут представлять поля ввода, текстовые поля, переключатели, флажки, скрытые поля формы </a:t>
            </a:r>
            <a:r>
              <a:rPr lang="en-US" altLang="ru-RU"/>
              <a:t>HTML</a:t>
            </a:r>
            <a:r>
              <a:rPr lang="ru-RU" altLang="ru-RU"/>
              <a:t>.</a:t>
            </a:r>
          </a:p>
          <a:p>
            <a:pPr eaLnBrk="1" hangingPunct="1"/>
            <a:r>
              <a:rPr lang="ru-RU" altLang="ru-RU"/>
              <a:t>С формой не связано никаких операций, поскольку их нельзя в ней инкапсулировать.</a:t>
            </a:r>
          </a:p>
          <a:p>
            <a:pPr eaLnBrk="1" hangingPunct="1"/>
            <a:r>
              <a:rPr lang="ru-RU" altLang="ru-RU"/>
              <a:t>Любые операции взаимодействия с формой являются свойствами содержащей ее страницы. </a:t>
            </a:r>
          </a:p>
        </p:txBody>
      </p:sp>
      <p:pic>
        <p:nvPicPr>
          <p:cNvPr id="21508" name="Picture 4" descr="Таб_11_2_3">
            <a:extLst>
              <a:ext uri="{FF2B5EF4-FFF2-40B4-BE49-F238E27FC236}">
                <a16:creationId xmlns:a16="http://schemas.microsoft.com/office/drawing/2014/main" id="{6BDBB73C-1D2D-4388-95A5-FAC4D6846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33375"/>
            <a:ext cx="2808288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0">
            <a:extLst>
              <a:ext uri="{FF2B5EF4-FFF2-40B4-BE49-F238E27FC236}">
                <a16:creationId xmlns:a16="http://schemas.microsoft.com/office/drawing/2014/main" id="{42B2BC64-671C-484F-B30B-94079A54E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93063" cy="719137"/>
          </a:xfrm>
        </p:spPr>
        <p:txBody>
          <a:bodyPr/>
          <a:lstStyle/>
          <a:p>
            <a:pPr eaLnBrk="1" hangingPunct="1"/>
            <a:r>
              <a:rPr lang="en-US" altLang="ru-RU"/>
              <a:t>Диаграмма компонентов</a:t>
            </a:r>
            <a:endParaRPr lang="ru-RU" altLang="ru-RU"/>
          </a:p>
        </p:txBody>
      </p:sp>
      <p:sp>
        <p:nvSpPr>
          <p:cNvPr id="4099" name="Rectangle 2051">
            <a:extLst>
              <a:ext uri="{FF2B5EF4-FFF2-40B4-BE49-F238E27FC236}">
                <a16:creationId xmlns:a16="http://schemas.microsoft.com/office/drawing/2014/main" id="{49B17831-F245-430D-9242-DDDAC557E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/>
            <a:r>
              <a:rPr lang="en-US" altLang="ru-RU"/>
              <a:t>– диаграмма физического уровня, которая служит для представления программных компонентов и зависимостей между ними.</a:t>
            </a:r>
            <a:endParaRPr lang="ru-RU" altLang="ru-RU"/>
          </a:p>
          <a:p>
            <a:pPr eaLnBrk="1" hangingPunct="1"/>
            <a:r>
              <a:rPr lang="ru-RU" altLang="ru-RU"/>
              <a:t>Диаграмма компонентов разрабатывается для следующих целей:</a:t>
            </a:r>
          </a:p>
          <a:p>
            <a:pPr lvl="1" eaLnBrk="1" hangingPunct="1"/>
            <a:r>
              <a:rPr lang="ru-RU" altLang="ru-RU"/>
              <a:t>Визуализация общей структуры исходного кода программной системы.</a:t>
            </a:r>
          </a:p>
          <a:p>
            <a:pPr lvl="1" eaLnBrk="1" hangingPunct="1"/>
            <a:r>
              <a:rPr lang="ru-RU" altLang="ru-RU"/>
              <a:t>Спецификация исполнимого варианта программной системы.</a:t>
            </a:r>
          </a:p>
          <a:p>
            <a:pPr lvl="1" eaLnBrk="1" hangingPunct="1"/>
            <a:r>
              <a:rPr lang="ru-RU" altLang="ru-RU"/>
              <a:t>Обеспечение многократного использования отдельных фрагментов программного кода.</a:t>
            </a:r>
          </a:p>
          <a:p>
            <a:pPr lvl="1" eaLnBrk="1" hangingPunct="1"/>
            <a:r>
              <a:rPr lang="ru-RU" altLang="ru-RU"/>
              <a:t>Представление концептуальной и физической схем баз данных.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DE7871A-25A0-48C3-B64A-2DC5C8282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4537075" cy="719138"/>
          </a:xfrm>
        </p:spPr>
        <p:txBody>
          <a:bodyPr/>
          <a:lstStyle/>
          <a:p>
            <a:pPr eaLnBrk="1" hangingPunct="1"/>
            <a:r>
              <a:rPr lang="ru-RU" altLang="ru-RU"/>
              <a:t>Набор фреймов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D6D2496-D727-41D3-B887-E5DAC778D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917700"/>
            <a:ext cx="7848600" cy="3598863"/>
          </a:xfrm>
        </p:spPr>
        <p:txBody>
          <a:bodyPr/>
          <a:lstStyle/>
          <a:p>
            <a:pPr eaLnBrk="1" hangingPunct="1"/>
            <a:r>
              <a:rPr lang="ru-RU" altLang="ru-RU"/>
              <a:t>Представляет собой контейнер, состоящий из нескольких Web-страниц.</a:t>
            </a:r>
          </a:p>
          <a:p>
            <a:pPr eaLnBrk="1" hangingPunct="1"/>
            <a:r>
              <a:rPr lang="ru-RU" altLang="ru-RU"/>
              <a:t>Прямоугольная область просмотра делится на не­сколько фреймов.</a:t>
            </a:r>
          </a:p>
          <a:p>
            <a:pPr eaLnBrk="1" hangingPunct="1"/>
            <a:r>
              <a:rPr lang="ru-RU" altLang="ru-RU"/>
              <a:t>Каждый фрейм может быть связан с одним объектом со стереотипом «</a:t>
            </a:r>
            <a:r>
              <a:rPr lang="en-US" altLang="ru-RU"/>
              <a:t>target</a:t>
            </a:r>
            <a:r>
              <a:rPr lang="ru-RU" altLang="ru-RU"/>
              <a:t>», однако это необязательно.</a:t>
            </a:r>
          </a:p>
          <a:p>
            <a:pPr eaLnBrk="1" hangingPunct="1"/>
            <a:r>
              <a:rPr lang="ru-RU" altLang="ru-RU"/>
              <a:t>Содержимым фрейма может быть Web-страница или другой фрейм. Набор фреймов преобразуется непо­средственно в набор фреймов Web-страницы и дескриптор </a:t>
            </a:r>
            <a:r>
              <a:rPr lang="en-US" altLang="ru-RU"/>
              <a:t>HTML</a:t>
            </a:r>
            <a:r>
              <a:rPr lang="ru-RU" altLang="ru-RU"/>
              <a:t> &lt;</a:t>
            </a:r>
            <a:r>
              <a:rPr lang="en-US" altLang="ru-RU"/>
              <a:t>frame</a:t>
            </a:r>
            <a:r>
              <a:rPr lang="ru-RU" altLang="ru-RU"/>
              <a:t>&gt;.</a:t>
            </a:r>
          </a:p>
        </p:txBody>
      </p:sp>
      <p:pic>
        <p:nvPicPr>
          <p:cNvPr id="22532" name="Picture 4" descr="Таб_11_2_4">
            <a:extLst>
              <a:ext uri="{FF2B5EF4-FFF2-40B4-BE49-F238E27FC236}">
                <a16:creationId xmlns:a16="http://schemas.microsoft.com/office/drawing/2014/main" id="{27784FF0-0355-4449-95A2-6B70C90DE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33375"/>
            <a:ext cx="252095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B822158-8F17-4ED5-8734-F87E8526A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3673475" cy="719138"/>
          </a:xfrm>
        </p:spPr>
        <p:txBody>
          <a:bodyPr/>
          <a:lstStyle/>
          <a:p>
            <a:pPr eaLnBrk="1" hangingPunct="1"/>
            <a:r>
              <a:rPr lang="ru-RU" altLang="ru-RU"/>
              <a:t>Цель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4D8CA2A-335F-464A-B4BD-B2D4FBD49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990725"/>
            <a:ext cx="7848600" cy="3743325"/>
          </a:xfrm>
        </p:spPr>
        <p:txBody>
          <a:bodyPr/>
          <a:lstStyle/>
          <a:p>
            <a:pPr eaLnBrk="1" hangingPunct="1"/>
            <a:r>
              <a:rPr lang="ru-RU" altLang="ru-RU"/>
              <a:t>Представляет собой именованную область окна броузера, в которой могут отображаться Web-страницы.</a:t>
            </a:r>
          </a:p>
          <a:p>
            <a:pPr eaLnBrk="1" hangingPunct="1"/>
            <a:r>
              <a:rPr lang="ru-RU" altLang="ru-RU"/>
              <a:t>Имя цели соответствует имени целевого объекта.</a:t>
            </a:r>
          </a:p>
          <a:p>
            <a:pPr eaLnBrk="1" hangingPunct="1"/>
            <a:r>
              <a:rPr lang="ru-RU" altLang="ru-RU"/>
              <a:t>Обычно целью является один из фреймов набора.</a:t>
            </a:r>
          </a:p>
          <a:p>
            <a:pPr eaLnBrk="1" hangingPunct="1"/>
            <a:r>
              <a:rPr lang="ru-RU" altLang="ru-RU"/>
              <a:t>Однако целью может быть и новое окно броузера. Для цели может быть задано место назначения, где будет отображена новая Web-страница.</a:t>
            </a:r>
          </a:p>
          <a:p>
            <a:pPr eaLnBrk="1" hangingPunct="1"/>
            <a:r>
              <a:rPr lang="ru-RU" altLang="ru-RU"/>
              <a:t>Имя цели должно быть уникальным для каждого клиента системы.</a:t>
            </a:r>
          </a:p>
        </p:txBody>
      </p:sp>
      <p:pic>
        <p:nvPicPr>
          <p:cNvPr id="23556" name="Picture 4" descr="Таб_11_2_5">
            <a:extLst>
              <a:ext uri="{FF2B5EF4-FFF2-40B4-BE49-F238E27FC236}">
                <a16:creationId xmlns:a16="http://schemas.microsoft.com/office/drawing/2014/main" id="{5B12CFE1-C03C-4BFA-95B4-ABBD820A7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19088"/>
            <a:ext cx="223202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0C23228-FBB6-451B-A7D2-28F5D3ED1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4392612" cy="719138"/>
          </a:xfrm>
        </p:spPr>
        <p:txBody>
          <a:bodyPr/>
          <a:lstStyle/>
          <a:p>
            <a:pPr eaLnBrk="1" hangingPunct="1"/>
            <a:r>
              <a:rPr lang="ru-RU" altLang="ru-RU"/>
              <a:t>Web-страница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FA0C3DC-9481-4ED8-A728-28E3E8311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771650"/>
            <a:ext cx="7848600" cy="4465638"/>
          </a:xfrm>
        </p:spPr>
        <p:txBody>
          <a:bodyPr/>
          <a:lstStyle/>
          <a:p>
            <a:pPr eaLnBrk="1" hangingPunct="1"/>
            <a:r>
              <a:rPr lang="ru-RU" altLang="ru-RU"/>
              <a:t>Броузер может запрашивать Web-страницу по ее имени.</a:t>
            </a:r>
          </a:p>
          <a:p>
            <a:pPr eaLnBrk="1" hangingPunct="1"/>
            <a:r>
              <a:rPr lang="ru-RU" altLang="ru-RU"/>
              <a:t>Этот компонент при необходимости может содержать клиентские или сервер­ные сценарии.</a:t>
            </a:r>
          </a:p>
          <a:p>
            <a:pPr eaLnBrk="1" hangingPunct="1"/>
            <a:r>
              <a:rPr lang="ru-RU" altLang="ru-RU"/>
              <a:t>Обычно </a:t>
            </a:r>
            <a:r>
              <a:rPr lang="en-US" altLang="ru-RU"/>
              <a:t>web</a:t>
            </a:r>
            <a:r>
              <a:rPr lang="ru-RU" altLang="ru-RU"/>
              <a:t>-страницы являются текстовыми файла­ми, доступ к которым можно получить через Web-сервер.</a:t>
            </a:r>
          </a:p>
          <a:p>
            <a:pPr eaLnBrk="1" hangingPunct="1"/>
            <a:r>
              <a:rPr lang="ru-RU" altLang="ru-RU"/>
              <a:t>Однако они могут быть также компилируемыми модулями, загружаемыми и запускаемыми Web-сервером.</a:t>
            </a:r>
          </a:p>
          <a:p>
            <a:pPr eaLnBrk="1" hangingPunct="1"/>
            <a:r>
              <a:rPr lang="ru-RU" altLang="ru-RU"/>
              <a:t>В любом случае при доступе к такой странице, хранящейся в файле или исполняемой Web-сервером, она генерирует документ в формате </a:t>
            </a:r>
            <a:r>
              <a:rPr lang="en-US" altLang="ru-RU"/>
              <a:t>HTML</a:t>
            </a:r>
            <a:r>
              <a:rPr lang="ru-RU" altLang="ru-RU"/>
              <a:t>, который отправляется в ответ на запрос броузера. </a:t>
            </a:r>
          </a:p>
        </p:txBody>
      </p:sp>
      <p:pic>
        <p:nvPicPr>
          <p:cNvPr id="24580" name="Picture 4" descr="Таб_11_2_6">
            <a:extLst>
              <a:ext uri="{FF2B5EF4-FFF2-40B4-BE49-F238E27FC236}">
                <a16:creationId xmlns:a16="http://schemas.microsoft.com/office/drawing/2014/main" id="{DCCB7E37-3DF1-48B3-BE7B-7A4B9578E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31788"/>
            <a:ext cx="2303462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DD9D5E3-5665-4156-A95F-D71142445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JSP </a:t>
            </a:r>
            <a:r>
              <a:rPr lang="ru-RU" altLang="ru-RU"/>
              <a:t>и сервлет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ADD49C8-6173-4BC1-B121-C39ADCBD2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4319588" cy="5256213"/>
          </a:xfrm>
        </p:spPr>
        <p:txBody>
          <a:bodyPr/>
          <a:lstStyle/>
          <a:p>
            <a:pPr eaLnBrk="1" hangingPunct="1"/>
            <a:r>
              <a:rPr lang="ru-RU" altLang="ru-RU"/>
              <a:t>Этот компонент представляет Web-страницы, реализующие код </a:t>
            </a:r>
            <a:r>
              <a:rPr lang="en-US" altLang="ru-RU"/>
              <a:t>JSP</a:t>
            </a:r>
            <a:r>
              <a:rPr lang="ru-RU" altLang="ru-RU"/>
              <a:t> серверной части при­ложения. Этот стереотип применим лишь к приложениям, в которых используется технология </a:t>
            </a:r>
            <a:r>
              <a:rPr lang="en-US" altLang="ru-RU"/>
              <a:t>Java Server Pages</a:t>
            </a:r>
            <a:r>
              <a:rPr lang="ru-RU" altLang="ru-RU"/>
              <a:t>. </a:t>
            </a:r>
          </a:p>
          <a:p>
            <a:pPr eaLnBrk="1" hangingPunct="1"/>
            <a:r>
              <a:rPr lang="ru-RU" altLang="ru-RU"/>
              <a:t>Этот компонент представляет сервлет </a:t>
            </a:r>
            <a:r>
              <a:rPr lang="en-US" altLang="ru-RU"/>
              <a:t>Java</a:t>
            </a:r>
            <a:r>
              <a:rPr lang="ru-RU" altLang="ru-RU"/>
              <a:t>. Стереотип применим лишь к приложениям, поддерживающим сервлеты компании </a:t>
            </a:r>
            <a:r>
              <a:rPr lang="en-US" altLang="ru-RU"/>
              <a:t>Sun</a:t>
            </a:r>
            <a:r>
              <a:rPr lang="ru-RU" altLang="ru-RU"/>
              <a:t>. </a:t>
            </a:r>
          </a:p>
        </p:txBody>
      </p:sp>
      <p:pic>
        <p:nvPicPr>
          <p:cNvPr id="25604" name="Picture 4" descr="Таб_11_2_7">
            <a:extLst>
              <a:ext uri="{FF2B5EF4-FFF2-40B4-BE49-F238E27FC236}">
                <a16:creationId xmlns:a16="http://schemas.microsoft.com/office/drawing/2014/main" id="{0DFACBE5-40FE-4BC0-A0C9-C28DFE5A4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33538"/>
            <a:ext cx="2376488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Таб_11_2_8">
            <a:extLst>
              <a:ext uri="{FF2B5EF4-FFF2-40B4-BE49-F238E27FC236}">
                <a16:creationId xmlns:a16="http://schemas.microsoft.com/office/drawing/2014/main" id="{4D16D47A-1DFE-4848-BAD5-25587C78B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478213"/>
            <a:ext cx="2519362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A6A8549-D5CA-4D95-AF25-9968D8515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№8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E3D54A0-09A4-460F-A5AC-40314C830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562100"/>
            <a:ext cx="7578725" cy="4305300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34-36</a:t>
            </a:r>
          </a:p>
          <a:p>
            <a:pPr eaLnBrk="1" hangingPunct="1"/>
            <a:r>
              <a:rPr lang="ru-RU" altLang="ru-RU"/>
              <a:t>Разработать диаграмму компонентов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следующие компоненты: Главная программа, Программа обслуживания банкомата,</a:t>
            </a:r>
            <a:r>
              <a:rPr lang="en-US" altLang="ru-RU"/>
              <a:t> Transaction, </a:t>
            </a:r>
            <a:r>
              <a:rPr lang="ru-RU" altLang="ru-RU"/>
              <a:t>Устройства банкомата.</a:t>
            </a:r>
          </a:p>
          <a:p>
            <a:pPr lvl="1" eaLnBrk="1" hangingPunct="1"/>
            <a:r>
              <a:rPr lang="ru-RU" altLang="ru-RU"/>
              <a:t>Интерфейс </a:t>
            </a:r>
            <a:r>
              <a:rPr lang="en-US" altLang="ru-RU"/>
              <a:t>IATMBank</a:t>
            </a:r>
            <a:endParaRPr lang="ru-RU" altLang="ru-RU"/>
          </a:p>
          <a:p>
            <a:pPr lvl="1" eaLnBrk="1" hangingPunct="1"/>
            <a:r>
              <a:rPr lang="ru-RU" altLang="ru-RU"/>
              <a:t>Поместить на диаграмму все классы, представленные на диаграмме классов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A928C58-645A-4516-B2E5-D2384A0D9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Компонент </a:t>
            </a:r>
            <a:r>
              <a:rPr lang="ru-RU" altLang="ru-RU" i="1"/>
              <a:t>(</a:t>
            </a:r>
            <a:r>
              <a:rPr lang="en-US" altLang="ru-RU" i="1"/>
              <a:t>component</a:t>
            </a:r>
            <a:r>
              <a:rPr lang="ru-RU" altLang="ru-RU" i="1"/>
              <a:t>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522758A-F9D9-41DF-BA4E-534006B25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557338"/>
            <a:ext cx="7848600" cy="4967287"/>
          </a:xfrm>
        </p:spPr>
        <p:txBody>
          <a:bodyPr/>
          <a:lstStyle/>
          <a:p>
            <a:pPr eaLnBrk="1" hangingPunct="1"/>
            <a:r>
              <a:rPr lang="ru-RU" altLang="ru-RU"/>
              <a:t>– элемент модели, представляющий некоторую модульную часть системы с инкапсулированным содержимым, спецификация которого является взаимозаменяемой в его окружении.</a:t>
            </a:r>
          </a:p>
          <a:p>
            <a:pPr eaLnBrk="1" hangingPunct="1"/>
            <a:r>
              <a:rPr lang="ru-RU" altLang="ru-RU"/>
              <a:t>Имя экземпляра компонента записывается аналогично имени линии жизни на диаграммах взаимодействия в следующем формате (БНФ):</a:t>
            </a:r>
          </a:p>
          <a:p>
            <a:pPr eaLnBrk="1" hangingPunct="1">
              <a:buFontTx/>
              <a:buNone/>
            </a:pPr>
            <a:r>
              <a:rPr lang="ru-RU" altLang="ru-RU"/>
              <a:t>	&lt;</a:t>
            </a:r>
            <a:r>
              <a:rPr lang="ru-RU" altLang="ru-RU" i="1"/>
              <a:t>имя-экземпляра-компонента</a:t>
            </a:r>
            <a:r>
              <a:rPr lang="ru-RU" altLang="ru-RU"/>
              <a:t>&gt;::=[</a:t>
            </a:r>
            <a:r>
              <a:rPr lang="ru-RU" altLang="ru-RU" i="1"/>
              <a:t>&lt;собственное-имя-компонента&gt;</a:t>
            </a:r>
            <a:r>
              <a:rPr lang="ru-RU" altLang="ru-RU"/>
              <a:t>]</a:t>
            </a:r>
            <a:r>
              <a:rPr lang="ru-RU" altLang="ru-RU" i="1"/>
              <a:t> </a:t>
            </a:r>
            <a:r>
              <a:rPr lang="ru-RU" altLang="ru-RU"/>
              <a:t>[</a:t>
            </a:r>
            <a:r>
              <a:rPr lang="ru-RU" altLang="ru-RU" i="1"/>
              <a:t>‘:’&lt;имя-типа&gt;</a:t>
            </a:r>
            <a:r>
              <a:rPr lang="ru-RU" altLang="ru-RU"/>
              <a:t>],</a:t>
            </a:r>
          </a:p>
          <a:p>
            <a:pPr eaLnBrk="1" hangingPunct="1"/>
            <a:r>
              <a:rPr lang="ru-RU" altLang="ru-RU"/>
              <a:t>при этом </a:t>
            </a:r>
            <a:r>
              <a:rPr lang="ru-RU" altLang="ru-RU" i="1"/>
              <a:t>собственное имя компонента</a:t>
            </a:r>
            <a:r>
              <a:rPr lang="ru-RU" altLang="ru-RU"/>
              <a:t> записывается со строчной буквы, а в качестве имени экземпляра компонента должен присутствовать хотя бы один терм.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9A71BD9-75B1-43DB-BCE9-48AAF264E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изображения простого компонента и компонента с интерфейсами</a:t>
            </a:r>
          </a:p>
        </p:txBody>
      </p:sp>
      <p:pic>
        <p:nvPicPr>
          <p:cNvPr id="6147" name="Picture 4" descr="Рис_11_1">
            <a:extLst>
              <a:ext uri="{FF2B5EF4-FFF2-40B4-BE49-F238E27FC236}">
                <a16:creationId xmlns:a16="http://schemas.microsoft.com/office/drawing/2014/main" id="{F4D0AD63-747B-49F3-9249-B1C104AFF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36838"/>
            <a:ext cx="763270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B63A47B-ED15-4662-9D90-4EA054EFA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изображения компонента в нотации черного и белого ящика </a:t>
            </a:r>
          </a:p>
        </p:txBody>
      </p:sp>
      <p:pic>
        <p:nvPicPr>
          <p:cNvPr id="7171" name="Picture 4" descr="Рис_11_2">
            <a:extLst>
              <a:ext uri="{FF2B5EF4-FFF2-40B4-BE49-F238E27FC236}">
                <a16:creationId xmlns:a16="http://schemas.microsoft.com/office/drawing/2014/main" id="{8306F0BE-5059-45C5-B067-0F7B29AD8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279650"/>
            <a:ext cx="7129463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DD9D044-ABDF-48A7-932A-5CFD3DA9C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Интерфейсы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CD48364-5D7B-4A5E-AE52-010C747DC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2735263"/>
          </a:xfrm>
        </p:spPr>
        <p:txBody>
          <a:bodyPr/>
          <a:lstStyle/>
          <a:p>
            <a:pPr eaLnBrk="1" hangingPunct="1"/>
            <a:r>
              <a:rPr lang="ru-RU" altLang="ru-RU" i="1"/>
              <a:t>Предоставляемый интерфейс (provided </a:t>
            </a:r>
            <a:r>
              <a:rPr lang="en-US" altLang="ru-RU" i="1"/>
              <a:t>interface</a:t>
            </a:r>
            <a:r>
              <a:rPr lang="ru-RU" altLang="ru-RU" i="1"/>
              <a:t>)</a:t>
            </a:r>
            <a:r>
              <a:rPr lang="ru-RU" altLang="ru-RU"/>
              <a:t> – интерфейс, который компонент предлагает для своего окружения.</a:t>
            </a:r>
            <a:endParaRPr lang="ru-RU" altLang="ru-RU" i="1"/>
          </a:p>
          <a:p>
            <a:pPr eaLnBrk="1" hangingPunct="1"/>
            <a:r>
              <a:rPr lang="ru-RU" altLang="ru-RU" i="1"/>
              <a:t>Требуемый интерфейс</a:t>
            </a:r>
            <a:r>
              <a:rPr lang="ru-RU" altLang="ru-RU"/>
              <a:t> </a:t>
            </a:r>
            <a:r>
              <a:rPr lang="ru-RU" altLang="ru-RU" i="1"/>
              <a:t>(required </a:t>
            </a:r>
            <a:r>
              <a:rPr lang="en-US" altLang="ru-RU" i="1"/>
              <a:t>interface</a:t>
            </a:r>
            <a:r>
              <a:rPr lang="ru-RU" altLang="ru-RU" i="1"/>
              <a:t>)</a:t>
            </a:r>
            <a:r>
              <a:rPr lang="ru-RU" altLang="ru-RU"/>
              <a:t> – интерфейс, который необходим компоненту от своего окружения для выполнения заявленной функциональности, контракта или поведения. </a:t>
            </a:r>
          </a:p>
        </p:txBody>
      </p:sp>
      <p:pic>
        <p:nvPicPr>
          <p:cNvPr id="8196" name="Picture 4" descr="Рис_11_3">
            <a:extLst>
              <a:ext uri="{FF2B5EF4-FFF2-40B4-BE49-F238E27FC236}">
                <a16:creationId xmlns:a16="http://schemas.microsoft.com/office/drawing/2014/main" id="{6B755868-6836-4071-98F0-9260269BD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435475"/>
            <a:ext cx="72358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FF01B4F-E9D8-4872-96E1-B2BD94928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Представление интерфейсов в форме символа классификатора с отношениями зависимости и реализации </a:t>
            </a:r>
          </a:p>
        </p:txBody>
      </p:sp>
      <p:pic>
        <p:nvPicPr>
          <p:cNvPr id="9219" name="Picture 4" descr="Рис_11_4">
            <a:extLst>
              <a:ext uri="{FF2B5EF4-FFF2-40B4-BE49-F238E27FC236}">
                <a16:creationId xmlns:a16="http://schemas.microsoft.com/office/drawing/2014/main" id="{22629110-9AA0-4EFC-8377-69364AF50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25" y="2428875"/>
            <a:ext cx="7062788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D4CFDBB-91AA-464B-9255-719F720C8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Порты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0E19DD6-F80A-4A8E-B5AD-AE8233958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341438"/>
            <a:ext cx="7848600" cy="2519362"/>
          </a:xfrm>
        </p:spPr>
        <p:txBody>
          <a:bodyPr/>
          <a:lstStyle/>
          <a:p>
            <a:pPr eaLnBrk="1" hangingPunct="1"/>
            <a:r>
              <a:rPr lang="ru-RU" altLang="ru-RU"/>
              <a:t>Порт определяет различимую точку взаимодействия между компонентом и окружающей его средой или между компонентом и его внутренними частями</a:t>
            </a:r>
          </a:p>
          <a:p>
            <a:pPr eaLnBrk="1" hangingPunct="1"/>
            <a:r>
              <a:rPr lang="ru-RU" altLang="ru-RU"/>
              <a:t>Наличие имени у порта не является обязательным</a:t>
            </a:r>
          </a:p>
          <a:p>
            <a:pPr eaLnBrk="1" hangingPunct="1"/>
            <a:r>
              <a:rPr lang="ru-RU" altLang="ru-RU"/>
              <a:t>При отсутствии имени порта его тип ассоциируется с типом интерфейса, с которым связан порт. </a:t>
            </a:r>
          </a:p>
        </p:txBody>
      </p:sp>
      <p:pic>
        <p:nvPicPr>
          <p:cNvPr id="10244" name="Picture 4" descr="Рис_11_5">
            <a:extLst>
              <a:ext uri="{FF2B5EF4-FFF2-40B4-BE49-F238E27FC236}">
                <a16:creationId xmlns:a16="http://schemas.microsoft.com/office/drawing/2014/main" id="{FC4848B9-3588-46E7-A108-0EB3ED5CF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081463"/>
            <a:ext cx="6156325" cy="236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50375CE-A63E-4B6C-8401-CB2B7375A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Собирающий соединитель</a:t>
            </a:r>
            <a:br>
              <a:rPr lang="ru-RU" altLang="ru-RU"/>
            </a:br>
            <a:r>
              <a:rPr lang="ru-RU" altLang="ru-RU" i="1"/>
              <a:t>(assembly </a:t>
            </a:r>
            <a:r>
              <a:rPr lang="en-US" altLang="ru-RU" i="1"/>
              <a:t>connector</a:t>
            </a:r>
            <a:r>
              <a:rPr lang="ru-RU" altLang="ru-RU" i="1"/>
              <a:t>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943239F-0728-4378-8FE9-0337B3D04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628775"/>
            <a:ext cx="7848600" cy="863600"/>
          </a:xfrm>
        </p:spPr>
        <p:txBody>
          <a:bodyPr/>
          <a:lstStyle/>
          <a:p>
            <a:pPr eaLnBrk="1" hangingPunct="1"/>
            <a:r>
              <a:rPr lang="ru-RU" altLang="ru-RU"/>
              <a:t>– соединитель, который связывает два компонента в контексте предоставляемый и требуемых сервисов. </a:t>
            </a:r>
          </a:p>
        </p:txBody>
      </p:sp>
      <p:pic>
        <p:nvPicPr>
          <p:cNvPr id="11268" name="Picture 4" descr="Рис_11_6">
            <a:extLst>
              <a:ext uri="{FF2B5EF4-FFF2-40B4-BE49-F238E27FC236}">
                <a16:creationId xmlns:a16="http://schemas.microsoft.com/office/drawing/2014/main" id="{7F1A40D9-B3E8-4686-BF7E-64503FD2F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3027363"/>
            <a:ext cx="6967537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ML2_УчебныйКурс">
  <a:themeElements>
    <a:clrScheme name="UML2_УчебныйКурс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UML2_УчебныйКур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ML2_УчебныйКур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UML2_УчебныйКурс</Template>
  <TotalTime>514</TotalTime>
  <Words>848</Words>
  <Application>Microsoft Office PowerPoint</Application>
  <PresentationFormat>Экран (4:3)</PresentationFormat>
  <Paragraphs>81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 Narrow</vt:lpstr>
      <vt:lpstr>Arial</vt:lpstr>
      <vt:lpstr>Monotype Sorts</vt:lpstr>
      <vt:lpstr>Wingdings</vt:lpstr>
      <vt:lpstr>Times New Roman</vt:lpstr>
      <vt:lpstr>UML2_УчебныйКурс</vt:lpstr>
      <vt:lpstr>   Лекция 7  Диаграмма компонентов языка UML  </vt:lpstr>
      <vt:lpstr>Диаграмма компонентов</vt:lpstr>
      <vt:lpstr>Компонент (component)</vt:lpstr>
      <vt:lpstr>Примеры изображения простого компонента и компонента с интерфейсами</vt:lpstr>
      <vt:lpstr>Примеры изображения компонента в нотации черного и белого ящика </vt:lpstr>
      <vt:lpstr>Интерфейсы</vt:lpstr>
      <vt:lpstr>Представление интерфейсов в форме символа классификатора с отношениями зависимости и реализации </vt:lpstr>
      <vt:lpstr>Порты</vt:lpstr>
      <vt:lpstr>Собирающий соединитель (assembly connector)</vt:lpstr>
      <vt:lpstr>Пример диаграммы компонентов с собирающими соединителями для одинаковых интерфейсов </vt:lpstr>
      <vt:lpstr>Делегирующий соединитель (delegation connector)</vt:lpstr>
      <vt:lpstr>Пример внутренней структуры экземпляра компонента</vt:lpstr>
      <vt:lpstr>Пример отношений зависимости между компонентом </vt:lpstr>
      <vt:lpstr>Отношения зависимости на диаграмме компонентов с интерфейсами </vt:lpstr>
      <vt:lpstr>Реализация (realization)</vt:lpstr>
      <vt:lpstr>Изображение графических стереотипов компонентов Г.Буча </vt:lpstr>
      <vt:lpstr>Графические  стереотипы компонентов Дж. Коналлена </vt:lpstr>
      <vt:lpstr>Клиентская страница</vt:lpstr>
      <vt:lpstr>Форма</vt:lpstr>
      <vt:lpstr>Набор фреймов</vt:lpstr>
      <vt:lpstr>Цель</vt:lpstr>
      <vt:lpstr>Web-страница</vt:lpstr>
      <vt:lpstr>JSP и сервлет</vt:lpstr>
      <vt:lpstr>Самостоятельное задание №8</vt:lpstr>
    </vt:vector>
  </TitlesOfParts>
  <Company>Inter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Нотация и семантика языка UML 2.0</dc:title>
  <dc:subject>UML2</dc:subject>
  <dc:creator>Alex</dc:creator>
  <cp:lastModifiedBy>Владислав Карюкин</cp:lastModifiedBy>
  <cp:revision>56</cp:revision>
  <dcterms:created xsi:type="dcterms:W3CDTF">2007-02-22T16:19:18Z</dcterms:created>
  <dcterms:modified xsi:type="dcterms:W3CDTF">2021-09-20T06:23:54Z</dcterms:modified>
</cp:coreProperties>
</file>